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12"/>
  </p:notesMasterIdLst>
  <p:handoutMasterIdLst>
    <p:handoutMasterId r:id="rId13"/>
  </p:handoutMasterIdLst>
  <p:sldIdLst>
    <p:sldId id="332" r:id="rId5"/>
    <p:sldId id="333" r:id="rId6"/>
    <p:sldId id="334" r:id="rId7"/>
    <p:sldId id="335" r:id="rId8"/>
    <p:sldId id="337" r:id="rId9"/>
    <p:sldId id="338" r:id="rId10"/>
    <p:sldId id="3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7" autoAdjust="0"/>
    <p:restoredTop sz="95388" autoAdjust="0"/>
  </p:normalViewPr>
  <p:slideViewPr>
    <p:cSldViewPr snapToGrid="0">
      <p:cViewPr varScale="1">
        <p:scale>
          <a:sx n="158" d="100"/>
          <a:sy n="158" d="100"/>
        </p:scale>
        <p:origin x="348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2/25/2025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2/25/2025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8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3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6C7A4-FC65-BEAD-02C8-2F74B842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12F01-DAD8-6F38-86EE-1D52B30B1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E8269-1FB0-4CEF-CE92-39EDDF4B7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125F1-B351-B4C1-DAFA-2CBD3619C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85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BE20-93F3-FF13-D2E8-C4706F551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0D760D-0F5C-44B2-8938-C40395DD3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5E275-AA86-E283-FE17-FF323A5B9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7CF1F-7758-8798-8810-EF43EDB29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8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1388-385F-E18E-FD4B-23C318924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99244-FC7D-06D2-C2AF-9245FB1DA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8732F4-6803-C9A5-0447-6D91B25DA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F302E-ACD8-F1F2-ACEC-FDBE3CDA3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65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DC7F-2AA9-E579-7995-C0327A43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4CC8D-DED4-4CB1-2813-BD4D2F484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FE0CC1-3B6C-77E8-C7C5-A3A22F0BD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4F349-CEDC-4388-0E8D-CC08E9A5E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4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0420F-3239-6D9D-359D-C8C964FC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514-6EEF-5C2D-184F-A7798CE30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A6DE9-B8BA-5487-698F-CE254A89C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D6FBC-5728-F5B0-5295-F8F5570D5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4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190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3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171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08591"/>
            <a:ext cx="4058728" cy="5225507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9125" y="0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32A424-7EFB-F80C-2BDA-94D103A55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8EFEEF-ABDC-22C9-C5DB-0494BEB8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0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352414-3211-CEB2-31A1-11097989D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34" y="723900"/>
            <a:ext cx="3503757" cy="531641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A26D20-54E1-2490-0D75-F08BCB7D3B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2232" y="2053087"/>
            <a:ext cx="5903332" cy="3987230"/>
          </a:xfrm>
        </p:spPr>
        <p:txBody>
          <a:bodyPr anchor="t"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8A376F-AF56-AABE-DFA3-DE5A8C899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5467" y="723900"/>
            <a:ext cx="579059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E9D420-BBEC-E7C6-7E76-FB9791C71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2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7319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8868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96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047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540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990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419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547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bmp"/><Relationship Id="rId7" Type="http://schemas.openxmlformats.org/officeDocument/2006/relationships/image" Target="../media/image6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"/><Relationship Id="rId5" Type="http://schemas.openxmlformats.org/officeDocument/2006/relationships/image" Target="../media/image4.bmp"/><Relationship Id="rId10" Type="http://schemas.openxmlformats.org/officeDocument/2006/relationships/image" Target="../media/image9.bmp"/><Relationship Id="rId4" Type="http://schemas.openxmlformats.org/officeDocument/2006/relationships/image" Target="../media/image3.bmp"/><Relationship Id="rId9" Type="http://schemas.openxmlformats.org/officeDocument/2006/relationships/image" Target="../media/image8.b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bmp"/><Relationship Id="rId5" Type="http://schemas.openxmlformats.org/officeDocument/2006/relationships/image" Target="../media/image12.bmp"/><Relationship Id="rId4" Type="http://schemas.openxmlformats.org/officeDocument/2006/relationships/image" Target="../media/image11.b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bmp"/><Relationship Id="rId4" Type="http://schemas.openxmlformats.org/officeDocument/2006/relationships/image" Target="../media/image15.b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bmp"/><Relationship Id="rId4" Type="http://schemas.openxmlformats.org/officeDocument/2006/relationships/image" Target="../media/image18.b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D8326-B701-CBE8-39AA-6C700DA4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  <a:br>
              <a:rPr lang="en-US" dirty="0"/>
            </a:br>
            <a:r>
              <a:rPr lang="en-US" sz="1400" dirty="0"/>
              <a:t>Lakota Dolce</a:t>
            </a:r>
            <a:endParaRPr lang="en-US" dirty="0"/>
          </a:p>
        </p:txBody>
      </p:sp>
      <p:pic>
        <p:nvPicPr>
          <p:cNvPr id="15" name="Picture 14" descr="A black surface with a black background&#10;&#10;AI-generated content may be incorrect.">
            <a:extLst>
              <a:ext uri="{FF2B5EF4-FFF2-40B4-BE49-F238E27FC236}">
                <a16:creationId xmlns:a16="http://schemas.microsoft.com/office/drawing/2014/main" id="{C52411D2-D9B0-32FB-9B1F-CBE86B5D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28" y="1344303"/>
            <a:ext cx="6323667" cy="395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BEF5F-00BC-5BA7-C0E2-94A5C1FC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34" y="723901"/>
            <a:ext cx="3108615" cy="1132196"/>
          </a:xfrm>
        </p:spPr>
        <p:txBody>
          <a:bodyPr>
            <a:normAutofit fontScale="90000"/>
          </a:bodyPr>
          <a:lstStyle/>
          <a:p>
            <a:r>
              <a:rPr lang="en-US" dirty="0"/>
              <a:t>Blurring</a:t>
            </a:r>
            <a:br>
              <a:rPr lang="en-US" dirty="0"/>
            </a:br>
            <a:r>
              <a:rPr lang="en-US" dirty="0"/>
              <a:t>effects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243AA-A570-5533-577C-6CF74FAD07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5934" y="1955432"/>
            <a:ext cx="2481149" cy="3987230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imfilter</a:t>
            </a:r>
            <a:r>
              <a:rPr lang="en-US" dirty="0"/>
              <a:t>() I applied different linear spatial filters to see different affects.</a:t>
            </a:r>
          </a:p>
          <a:p>
            <a:r>
              <a:rPr lang="en-US" dirty="0"/>
              <a:t>Filters I used were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(very high SNR)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Gaussian (~13-15 SNR)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 (~4-6 SNR)</a:t>
            </a:r>
          </a:p>
          <a:p>
            <a:r>
              <a:rPr lang="en-US" dirty="0"/>
              <a:t>I also saw that the images were also made brighter by the filters being used for this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28192-0728-892D-258C-A8F14C65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satellite view of a city&#10;&#10;AI-generated content may be incorrect.">
            <a:extLst>
              <a:ext uri="{FF2B5EF4-FFF2-40B4-BE49-F238E27FC236}">
                <a16:creationId xmlns:a16="http://schemas.microsoft.com/office/drawing/2014/main" id="{9A7107B0-344F-4465-BC36-8E92D1004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24" y="806127"/>
            <a:ext cx="2336498" cy="1459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B7E362-0BB1-23CB-C6AA-CABA9B38FB4F}"/>
              </a:ext>
            </a:extLst>
          </p:cNvPr>
          <p:cNvSpPr txBox="1"/>
          <p:nvPr/>
        </p:nvSpPr>
        <p:spPr>
          <a:xfrm>
            <a:off x="6824260" y="2050527"/>
            <a:ext cx="1932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Image02 Custom Spatial linear filtering</a:t>
            </a:r>
          </a:p>
        </p:txBody>
      </p:sp>
      <p:pic>
        <p:nvPicPr>
          <p:cNvPr id="9" name="Picture 8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5C2D93DC-B278-3043-65E1-F4C5BFA23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223" y="2424745"/>
            <a:ext cx="2336497" cy="1459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6D97A-7CA2-D74F-D55E-4AD389B265F1}"/>
              </a:ext>
            </a:extLst>
          </p:cNvPr>
          <p:cNvSpPr txBox="1"/>
          <p:nvPr/>
        </p:nvSpPr>
        <p:spPr>
          <a:xfrm>
            <a:off x="6963131" y="3621608"/>
            <a:ext cx="1932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Image04 Custom Spatial linear filtering</a:t>
            </a:r>
          </a:p>
        </p:txBody>
      </p:sp>
      <p:pic>
        <p:nvPicPr>
          <p:cNvPr id="12" name="Picture 11" descr="A close up of a land&#10;&#10;AI-generated content may be incorrect.">
            <a:extLst>
              <a:ext uri="{FF2B5EF4-FFF2-40B4-BE49-F238E27FC236}">
                <a16:creationId xmlns:a16="http://schemas.microsoft.com/office/drawing/2014/main" id="{1FCC9053-D582-0A1E-FB89-58767254B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24" y="4043363"/>
            <a:ext cx="2336498" cy="1459844"/>
          </a:xfrm>
          <a:prstGeom prst="rect">
            <a:avLst/>
          </a:prstGeom>
        </p:spPr>
      </p:pic>
      <p:pic>
        <p:nvPicPr>
          <p:cNvPr id="14" name="Picture 13" descr="A black background with stars&#10;&#10;AI-generated content may be incorrect.">
            <a:extLst>
              <a:ext uri="{FF2B5EF4-FFF2-40B4-BE49-F238E27FC236}">
                <a16:creationId xmlns:a16="http://schemas.microsoft.com/office/drawing/2014/main" id="{2CB9A28D-8D0F-761E-CF04-C6E1B37E4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414" y="806127"/>
            <a:ext cx="2336497" cy="1459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E800F8-1923-7704-27B8-5B22EEC3F468}"/>
              </a:ext>
            </a:extLst>
          </p:cNvPr>
          <p:cNvSpPr txBox="1">
            <a:spLocks/>
          </p:cNvSpPr>
          <p:nvPr/>
        </p:nvSpPr>
        <p:spPr>
          <a:xfrm>
            <a:off x="5851795" y="2050527"/>
            <a:ext cx="561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ECFD4-68D6-042C-4A08-D1AC9B21066C}"/>
              </a:ext>
            </a:extLst>
          </p:cNvPr>
          <p:cNvSpPr txBox="1"/>
          <p:nvPr/>
        </p:nvSpPr>
        <p:spPr>
          <a:xfrm>
            <a:off x="7091308" y="5287763"/>
            <a:ext cx="1932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Custom Spatial linear filtering</a:t>
            </a:r>
          </a:p>
        </p:txBody>
      </p:sp>
      <p:pic>
        <p:nvPicPr>
          <p:cNvPr id="18" name="Picture 17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1B87BDD8-1337-4397-C7C5-1DF8511EA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415" y="2424745"/>
            <a:ext cx="2336498" cy="14598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FA5069-9A2D-7D0F-CCC0-65F7C3686668}"/>
              </a:ext>
            </a:extLst>
          </p:cNvPr>
          <p:cNvSpPr txBox="1">
            <a:spLocks/>
          </p:cNvSpPr>
          <p:nvPr/>
        </p:nvSpPr>
        <p:spPr>
          <a:xfrm>
            <a:off x="5815442" y="3671638"/>
            <a:ext cx="561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Image04</a:t>
            </a:r>
          </a:p>
        </p:txBody>
      </p:sp>
      <p:pic>
        <p:nvPicPr>
          <p:cNvPr id="21" name="Picture 20" descr="A black and white image of a black surface&#10;&#10;AI-generated content may be incorrect.">
            <a:extLst>
              <a:ext uri="{FF2B5EF4-FFF2-40B4-BE49-F238E27FC236}">
                <a16:creationId xmlns:a16="http://schemas.microsoft.com/office/drawing/2014/main" id="{7E84555A-0626-8116-BA1A-D838C67FA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9554" y="4043363"/>
            <a:ext cx="2336498" cy="14598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6047DF-89BC-8219-703F-F739323224C1}"/>
              </a:ext>
            </a:extLst>
          </p:cNvPr>
          <p:cNvSpPr txBox="1">
            <a:spLocks/>
          </p:cNvSpPr>
          <p:nvPr/>
        </p:nvSpPr>
        <p:spPr>
          <a:xfrm>
            <a:off x="5815442" y="5287763"/>
            <a:ext cx="561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</a:t>
            </a:r>
          </a:p>
        </p:txBody>
      </p:sp>
      <p:pic>
        <p:nvPicPr>
          <p:cNvPr id="24" name="Picture 23" descr="A black and white image of a black surface&#10;&#10;AI-generated content may be incorrect.">
            <a:extLst>
              <a:ext uri="{FF2B5EF4-FFF2-40B4-BE49-F238E27FC236}">
                <a16:creationId xmlns:a16="http://schemas.microsoft.com/office/drawing/2014/main" id="{960680F0-F90C-EFD9-4D44-23D98D853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030" y="2424744"/>
            <a:ext cx="2336497" cy="1459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B56CDF-074A-6326-3337-00E09EA4ECE2}"/>
              </a:ext>
            </a:extLst>
          </p:cNvPr>
          <p:cNvSpPr txBox="1"/>
          <p:nvPr/>
        </p:nvSpPr>
        <p:spPr>
          <a:xfrm>
            <a:off x="9299628" y="3671638"/>
            <a:ext cx="2247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Image04 </a:t>
            </a:r>
            <a:r>
              <a:rPr lang="en-US" sz="800" dirty="0" err="1">
                <a:solidFill>
                  <a:schemeClr val="bg1"/>
                </a:solidFill>
              </a:rPr>
              <a:t>Lapalacian</a:t>
            </a:r>
            <a:r>
              <a:rPr lang="en-US" sz="800" dirty="0">
                <a:solidFill>
                  <a:schemeClr val="bg1"/>
                </a:solidFill>
              </a:rPr>
              <a:t> Spatial linear filtering</a:t>
            </a:r>
          </a:p>
        </p:txBody>
      </p:sp>
      <p:pic>
        <p:nvPicPr>
          <p:cNvPr id="27" name="Picture 26" descr="A black and white image of a black surface&#10;&#10;AI-generated content may be incorrect.">
            <a:extLst>
              <a:ext uri="{FF2B5EF4-FFF2-40B4-BE49-F238E27FC236}">
                <a16:creationId xmlns:a16="http://schemas.microsoft.com/office/drawing/2014/main" id="{4284B8CE-0939-C5F7-3A60-021803B1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8029" y="4043362"/>
            <a:ext cx="2378723" cy="14862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D9E80D-D4C0-9F9D-1741-370B5B107327}"/>
              </a:ext>
            </a:extLst>
          </p:cNvPr>
          <p:cNvSpPr txBox="1"/>
          <p:nvPr/>
        </p:nvSpPr>
        <p:spPr>
          <a:xfrm>
            <a:off x="9568079" y="5302729"/>
            <a:ext cx="2247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</a:t>
            </a:r>
            <a:r>
              <a:rPr lang="en-US" sz="800" dirty="0" err="1">
                <a:solidFill>
                  <a:schemeClr val="bg1"/>
                </a:solidFill>
              </a:rPr>
              <a:t>Lapalacian</a:t>
            </a:r>
            <a:r>
              <a:rPr lang="en-US" sz="800" dirty="0">
                <a:solidFill>
                  <a:schemeClr val="bg1"/>
                </a:solidFill>
              </a:rPr>
              <a:t> Spatial linear filtering</a:t>
            </a:r>
          </a:p>
        </p:txBody>
      </p:sp>
    </p:spTree>
    <p:extLst>
      <p:ext uri="{BB962C8B-B14F-4D97-AF65-F5344CB8AC3E}">
        <p14:creationId xmlns:p14="http://schemas.microsoft.com/office/powerpoint/2010/main" val="91881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CE03-B6D2-2A4F-B042-0386DD47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676D11-C531-FF39-AD5C-C3AE22953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8CF94-1735-7A46-15D0-2A34F25825E0}"/>
              </a:ext>
            </a:extLst>
          </p:cNvPr>
          <p:cNvSpPr txBox="1"/>
          <p:nvPr/>
        </p:nvSpPr>
        <p:spPr>
          <a:xfrm>
            <a:off x="9623950" y="2775125"/>
            <a:ext cx="1913134" cy="215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Image02 Custom Spatial linear filtering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A18BD-A903-A070-59E1-6350DD8A8F7F}"/>
              </a:ext>
            </a:extLst>
          </p:cNvPr>
          <p:cNvSpPr txBox="1"/>
          <p:nvPr/>
        </p:nvSpPr>
        <p:spPr>
          <a:xfrm>
            <a:off x="5806694" y="5727218"/>
            <a:ext cx="1913134" cy="215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Image04 Custom Spatial linear filtering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2A36F9-035C-C875-BFEF-FD8FFB5BDE7C}"/>
              </a:ext>
            </a:extLst>
          </p:cNvPr>
          <p:cNvSpPr txBox="1"/>
          <p:nvPr/>
        </p:nvSpPr>
        <p:spPr>
          <a:xfrm>
            <a:off x="5755412" y="2804013"/>
            <a:ext cx="1913134" cy="215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Image02</a:t>
            </a:r>
          </a:p>
        </p:txBody>
      </p:sp>
      <p:pic>
        <p:nvPicPr>
          <p:cNvPr id="17" name="Picture 16" descr="A close up of a black surface&#10;&#10;AI-generated content may be incorrect.">
            <a:extLst>
              <a:ext uri="{FF2B5EF4-FFF2-40B4-BE49-F238E27FC236}">
                <a16:creationId xmlns:a16="http://schemas.microsoft.com/office/drawing/2014/main" id="{5892B561-E719-CC10-6BC4-605A6AFE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28" y="888927"/>
            <a:ext cx="3725114" cy="23274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1A27E9-0858-C462-D6DD-192A5F1F7A6C}"/>
              </a:ext>
            </a:extLst>
          </p:cNvPr>
          <p:cNvSpPr txBox="1">
            <a:spLocks/>
          </p:cNvSpPr>
          <p:nvPr/>
        </p:nvSpPr>
        <p:spPr>
          <a:xfrm>
            <a:off x="5208166" y="2998514"/>
            <a:ext cx="1483659" cy="215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Gaussian linear filter</a:t>
            </a:r>
          </a:p>
        </p:txBody>
      </p:sp>
      <p:pic>
        <p:nvPicPr>
          <p:cNvPr id="26" name="Picture 25" descr="A black and white image of a black surface&#10;&#10;AI-generated content may be incorrect.">
            <a:extLst>
              <a:ext uri="{FF2B5EF4-FFF2-40B4-BE49-F238E27FC236}">
                <a16:creationId xmlns:a16="http://schemas.microsoft.com/office/drawing/2014/main" id="{7ABF5600-4CB0-E844-E983-4C2A2CFB8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697" y="888927"/>
            <a:ext cx="3725114" cy="23274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394B0A-C3AC-BF20-79A3-B6C88D25B02A}"/>
              </a:ext>
            </a:extLst>
          </p:cNvPr>
          <p:cNvSpPr txBox="1">
            <a:spLocks/>
          </p:cNvSpPr>
          <p:nvPr/>
        </p:nvSpPr>
        <p:spPr>
          <a:xfrm>
            <a:off x="8902729" y="3001767"/>
            <a:ext cx="2060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Image04 Laplacian of Gaussian linear filter</a:t>
            </a:r>
          </a:p>
          <a:p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9" name="Picture 28" descr="A black and white image of a black surface&#10;&#10;AI-generated content may be incorrect.">
            <a:extLst>
              <a:ext uri="{FF2B5EF4-FFF2-40B4-BE49-F238E27FC236}">
                <a16:creationId xmlns:a16="http://schemas.microsoft.com/office/drawing/2014/main" id="{EBBDC57C-8E9B-2966-5F08-354B4C54C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028" y="3697898"/>
            <a:ext cx="3725114" cy="2327451"/>
          </a:xfrm>
          <a:prstGeom prst="rect">
            <a:avLst/>
          </a:prstGeom>
        </p:spPr>
      </p:pic>
      <p:pic>
        <p:nvPicPr>
          <p:cNvPr id="31" name="Picture 30" descr="A black and white image of a black surface&#10;&#10;AI-generated content may be incorrect.">
            <a:extLst>
              <a:ext uri="{FF2B5EF4-FFF2-40B4-BE49-F238E27FC236}">
                <a16:creationId xmlns:a16="http://schemas.microsoft.com/office/drawing/2014/main" id="{F44C643C-34BD-096D-7B9D-BC06962DC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697" y="3697899"/>
            <a:ext cx="3725114" cy="23274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9F31EC-FC12-E25D-4005-71BA91045394}"/>
              </a:ext>
            </a:extLst>
          </p:cNvPr>
          <p:cNvSpPr txBox="1">
            <a:spLocks/>
          </p:cNvSpPr>
          <p:nvPr/>
        </p:nvSpPr>
        <p:spPr>
          <a:xfrm>
            <a:off x="4507665" y="5797932"/>
            <a:ext cx="2168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Laplacian of Gaussian linear filter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E48F77-2D42-8578-C4F4-F3F212CE0EF3}"/>
              </a:ext>
            </a:extLst>
          </p:cNvPr>
          <p:cNvSpPr txBox="1">
            <a:spLocks/>
          </p:cNvSpPr>
          <p:nvPr/>
        </p:nvSpPr>
        <p:spPr>
          <a:xfrm>
            <a:off x="8847378" y="5805395"/>
            <a:ext cx="2168049" cy="215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Image12 Laplacian of Gaussian linear filter</a:t>
            </a: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243AC208-0A42-F2B8-6A92-29204F39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28" y="723901"/>
            <a:ext cx="3108615" cy="1132196"/>
          </a:xfrm>
        </p:spPr>
        <p:txBody>
          <a:bodyPr>
            <a:normAutofit fontScale="90000"/>
          </a:bodyPr>
          <a:lstStyle/>
          <a:p>
            <a:r>
              <a:rPr lang="en-US" dirty="0"/>
              <a:t>Sharpening affects</a:t>
            </a:r>
            <a:br>
              <a:rPr lang="en-US" dirty="0"/>
            </a:br>
            <a:endParaRPr lang="en-US" dirty="0"/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DA958A3A-8F41-ED39-0938-9D678960E8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3928" y="1955432"/>
            <a:ext cx="2481149" cy="39872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Laplacian of Gaussian (</a:t>
            </a:r>
            <a:r>
              <a:rPr lang="en-US" dirty="0" err="1"/>
              <a:t>LoG</a:t>
            </a:r>
            <a:r>
              <a:rPr lang="en-US" dirty="0"/>
              <a:t>) uses convolution and correlation to sharpen the image instead of blurring it.</a:t>
            </a:r>
          </a:p>
          <a:p>
            <a:r>
              <a:rPr lang="en-US" dirty="0"/>
              <a:t>(~4 SNR)</a:t>
            </a:r>
          </a:p>
          <a:p>
            <a:endParaRPr lang="en-US" dirty="0"/>
          </a:p>
          <a:p>
            <a:r>
              <a:rPr lang="en-US" dirty="0"/>
              <a:t>Affects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Brightness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Sharpens the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Made the image spotty when zoomed in</a:t>
            </a:r>
          </a:p>
        </p:txBody>
      </p:sp>
    </p:spTree>
    <p:extLst>
      <p:ext uri="{BB962C8B-B14F-4D97-AF65-F5344CB8AC3E}">
        <p14:creationId xmlns:p14="http://schemas.microsoft.com/office/powerpoint/2010/main" val="306090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5C86A-DABB-B937-CC56-33693A846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95643-B480-5524-836F-B1782EF52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ABA89950-F3FA-5C47-CF64-E0417AA4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34" y="723901"/>
            <a:ext cx="3108615" cy="1132196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filtering</a:t>
            </a:r>
            <a:br>
              <a:rPr lang="en-US" dirty="0"/>
            </a:br>
            <a:endParaRPr lang="en-US" dirty="0"/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853A265-7961-C1E2-D43A-F1F528762C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797" y="1955432"/>
            <a:ext cx="2481149" cy="398723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Median Filtering at any level didn’t seem to help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Ideal Lowpass helped to take away the really brights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(SNR = 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a map&#10;&#10;AI-generated content may be incorrect.">
            <a:extLst>
              <a:ext uri="{FF2B5EF4-FFF2-40B4-BE49-F238E27FC236}">
                <a16:creationId xmlns:a16="http://schemas.microsoft.com/office/drawing/2014/main" id="{96442995-B0D2-0003-C1F5-29F3E14C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709" y="839727"/>
            <a:ext cx="3571397" cy="2231409"/>
          </a:xfrm>
          <a:prstGeom prst="rect">
            <a:avLst/>
          </a:prstGeom>
        </p:spPr>
      </p:pic>
      <p:pic>
        <p:nvPicPr>
          <p:cNvPr id="6" name="Picture 5" descr="A close up of a black and white image&#10;&#10;AI-generated content may be incorrect.">
            <a:extLst>
              <a:ext uri="{FF2B5EF4-FFF2-40B4-BE49-F238E27FC236}">
                <a16:creationId xmlns:a16="http://schemas.microsoft.com/office/drawing/2014/main" id="{2123F800-1FEB-9C52-B3FE-A7353B9B9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83" y="3651166"/>
            <a:ext cx="3571397" cy="2231409"/>
          </a:xfrm>
          <a:prstGeom prst="rect">
            <a:avLst/>
          </a:prstGeom>
        </p:spPr>
      </p:pic>
      <p:pic>
        <p:nvPicPr>
          <p:cNvPr id="9" name="Picture 8" descr="A close up of a rock&#10;&#10;AI-generated content may be incorrect.">
            <a:extLst>
              <a:ext uri="{FF2B5EF4-FFF2-40B4-BE49-F238E27FC236}">
                <a16:creationId xmlns:a16="http://schemas.microsoft.com/office/drawing/2014/main" id="{8D184C78-BAE0-C625-10C8-CCA52C40B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91" y="839726"/>
            <a:ext cx="3571398" cy="2231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58C3B-7776-997E-A875-C58A1E84E228}"/>
              </a:ext>
            </a:extLst>
          </p:cNvPr>
          <p:cNvSpPr txBox="1">
            <a:spLocks/>
          </p:cNvSpPr>
          <p:nvPr/>
        </p:nvSpPr>
        <p:spPr>
          <a:xfrm>
            <a:off x="5793475" y="2855691"/>
            <a:ext cx="14906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Ideal low pass 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32C93-539A-D905-F059-F7149B12718F}"/>
              </a:ext>
            </a:extLst>
          </p:cNvPr>
          <p:cNvSpPr txBox="1">
            <a:spLocks/>
          </p:cNvSpPr>
          <p:nvPr/>
        </p:nvSpPr>
        <p:spPr>
          <a:xfrm>
            <a:off x="9567081" y="2855691"/>
            <a:ext cx="1725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Butterworth low pass 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FC351B-97F9-2F55-0CFE-B6B688F3627A}"/>
              </a:ext>
            </a:extLst>
          </p:cNvPr>
          <p:cNvSpPr txBox="1">
            <a:spLocks/>
          </p:cNvSpPr>
          <p:nvPr/>
        </p:nvSpPr>
        <p:spPr>
          <a:xfrm>
            <a:off x="7466181" y="5667131"/>
            <a:ext cx="17856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Gaussian low pass filter</a:t>
            </a:r>
          </a:p>
        </p:txBody>
      </p:sp>
    </p:spTree>
    <p:extLst>
      <p:ext uri="{BB962C8B-B14F-4D97-AF65-F5344CB8AC3E}">
        <p14:creationId xmlns:p14="http://schemas.microsoft.com/office/powerpoint/2010/main" val="177221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86018-2CFF-042A-7FC0-63E4097EB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surface with a black background&#10;&#10;AI-generated content may be incorrect.">
            <a:extLst>
              <a:ext uri="{FF2B5EF4-FFF2-40B4-BE49-F238E27FC236}">
                <a16:creationId xmlns:a16="http://schemas.microsoft.com/office/drawing/2014/main" id="{0F02B39B-C618-8959-EAF4-69A7EE6D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791" y="839725"/>
            <a:ext cx="3571398" cy="2231410"/>
          </a:xfrm>
          <a:prstGeom prst="rect">
            <a:avLst/>
          </a:prstGeom>
        </p:spPr>
      </p:pic>
      <p:pic>
        <p:nvPicPr>
          <p:cNvPr id="8" name="Picture 7" descr="A black surface with a black background&#10;&#10;AI-generated content may be incorrect.">
            <a:extLst>
              <a:ext uri="{FF2B5EF4-FFF2-40B4-BE49-F238E27FC236}">
                <a16:creationId xmlns:a16="http://schemas.microsoft.com/office/drawing/2014/main" id="{CCDE485C-5AE4-5317-640B-E2B07079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709" y="839726"/>
            <a:ext cx="3571398" cy="2231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609974-E20F-0882-2F07-07B79F911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718C6BE8-3F7A-92FF-EF4F-DA9A4E14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34" y="723901"/>
            <a:ext cx="3108615" cy="1132196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filtering Cont.</a:t>
            </a:r>
            <a:br>
              <a:rPr lang="en-US" dirty="0"/>
            </a:br>
            <a:endParaRPr lang="en-US" dirty="0"/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C5F86B3-E202-32EF-7BC3-026A8ABD90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797" y="1955432"/>
            <a:ext cx="2481149" cy="398723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pass did the opposite making the rivers and darker water areas much more prominent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Sobel wasn’t helpful giving a topographical look</a:t>
            </a:r>
          </a:p>
          <a:p>
            <a:r>
              <a:rPr lang="en-US" dirty="0"/>
              <a:t>(SNR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5F611-AA57-4841-5D0A-823C2D622A25}"/>
              </a:ext>
            </a:extLst>
          </p:cNvPr>
          <p:cNvSpPr txBox="1">
            <a:spLocks/>
          </p:cNvSpPr>
          <p:nvPr/>
        </p:nvSpPr>
        <p:spPr>
          <a:xfrm>
            <a:off x="5793475" y="2855691"/>
            <a:ext cx="14906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Ideal high pass 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E7627-CC7F-C819-80E8-38E402CF097C}"/>
              </a:ext>
            </a:extLst>
          </p:cNvPr>
          <p:cNvSpPr txBox="1">
            <a:spLocks/>
          </p:cNvSpPr>
          <p:nvPr/>
        </p:nvSpPr>
        <p:spPr>
          <a:xfrm>
            <a:off x="9364873" y="2855691"/>
            <a:ext cx="1927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Butterworth high pass filter</a:t>
            </a:r>
          </a:p>
        </p:txBody>
      </p:sp>
      <p:pic>
        <p:nvPicPr>
          <p:cNvPr id="5" name="Picture 4" descr="A black surface with a black background&#10;&#10;AI-generated content may be incorrect.">
            <a:extLst>
              <a:ext uri="{FF2B5EF4-FFF2-40B4-BE49-F238E27FC236}">
                <a16:creationId xmlns:a16="http://schemas.microsoft.com/office/drawing/2014/main" id="{41FEB290-1C8C-6C19-5C1C-E8AA1D1A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709" y="3644730"/>
            <a:ext cx="3571397" cy="2231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ACB611-0035-A0B8-8779-5D16C95C1EB3}"/>
              </a:ext>
            </a:extLst>
          </p:cNvPr>
          <p:cNvSpPr txBox="1">
            <a:spLocks/>
          </p:cNvSpPr>
          <p:nvPr/>
        </p:nvSpPr>
        <p:spPr>
          <a:xfrm>
            <a:off x="5716017" y="5660695"/>
            <a:ext cx="17856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Gaussian high pass filter</a:t>
            </a:r>
          </a:p>
        </p:txBody>
      </p:sp>
      <p:pic>
        <p:nvPicPr>
          <p:cNvPr id="4" name="Picture 3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8BDCF50C-3B92-1C42-C4A9-1533035D3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212" y="3644731"/>
            <a:ext cx="3612977" cy="2257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26E45-3A7B-F8BE-E360-46A5024780D4}"/>
              </a:ext>
            </a:extLst>
          </p:cNvPr>
          <p:cNvSpPr txBox="1">
            <a:spLocks/>
          </p:cNvSpPr>
          <p:nvPr/>
        </p:nvSpPr>
        <p:spPr>
          <a:xfrm>
            <a:off x="9682966" y="5680315"/>
            <a:ext cx="17856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Sobel filter</a:t>
            </a:r>
          </a:p>
        </p:txBody>
      </p:sp>
    </p:spTree>
    <p:extLst>
      <p:ext uri="{BB962C8B-B14F-4D97-AF65-F5344CB8AC3E}">
        <p14:creationId xmlns:p14="http://schemas.microsoft.com/office/powerpoint/2010/main" val="24866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E385E-8487-C11C-BA24-7574BD60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A2944-202E-7A7E-312F-221D61286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D7BC60DA-2801-F0FA-0615-4956B628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34" y="723901"/>
            <a:ext cx="3108615" cy="1132196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F232F2A-237F-307A-A1EB-2641BD8B2B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797" y="1955432"/>
            <a:ext cx="2481149" cy="398723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mix of the high pass as well as the log transformation I felt was the best option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802B5-5FA8-D388-D79D-8D07596C8D31}"/>
              </a:ext>
            </a:extLst>
          </p:cNvPr>
          <p:cNvSpPr txBox="1">
            <a:spLocks/>
          </p:cNvSpPr>
          <p:nvPr/>
        </p:nvSpPr>
        <p:spPr>
          <a:xfrm>
            <a:off x="10181109" y="5686674"/>
            <a:ext cx="17856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Sobel filter</a:t>
            </a:r>
          </a:p>
        </p:txBody>
      </p:sp>
      <p:pic>
        <p:nvPicPr>
          <p:cNvPr id="7" name="Picture 6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1348E19A-C29B-FC04-35A2-9C052EE4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588" y="1428451"/>
            <a:ext cx="2811904" cy="1756877"/>
          </a:xfrm>
          <a:prstGeom prst="rect">
            <a:avLst/>
          </a:prstGeom>
        </p:spPr>
      </p:pic>
      <p:pic>
        <p:nvPicPr>
          <p:cNvPr id="10" name="Picture 9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BCAC0A70-3F2D-A1FC-BE1B-04CD811A6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492" y="1421808"/>
            <a:ext cx="2811904" cy="1756878"/>
          </a:xfrm>
          <a:prstGeom prst="rect">
            <a:avLst/>
          </a:prstGeom>
        </p:spPr>
      </p:pic>
      <p:pic>
        <p:nvPicPr>
          <p:cNvPr id="16" name="Picture 15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4D4D67D4-DFE8-059A-E201-58784E355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394" y="1415164"/>
            <a:ext cx="2811904" cy="1756878"/>
          </a:xfrm>
          <a:prstGeom prst="rect">
            <a:avLst/>
          </a:prstGeom>
        </p:spPr>
      </p:pic>
      <p:pic>
        <p:nvPicPr>
          <p:cNvPr id="18" name="Picture 17" descr="A black surface with a black background&#10;&#10;AI-generated content may be incorrect.">
            <a:extLst>
              <a:ext uri="{FF2B5EF4-FFF2-40B4-BE49-F238E27FC236}">
                <a16:creationId xmlns:a16="http://schemas.microsoft.com/office/drawing/2014/main" id="{86288037-228D-4678-1618-41B5C5A82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589" y="3172041"/>
            <a:ext cx="2822534" cy="1763519"/>
          </a:xfrm>
          <a:prstGeom prst="rect">
            <a:avLst/>
          </a:prstGeom>
        </p:spPr>
      </p:pic>
      <p:pic>
        <p:nvPicPr>
          <p:cNvPr id="20" name="Picture 19" descr="A black surface with a black background&#10;&#10;AI-generated content may be incorrect.">
            <a:extLst>
              <a:ext uri="{FF2B5EF4-FFF2-40B4-BE49-F238E27FC236}">
                <a16:creationId xmlns:a16="http://schemas.microsoft.com/office/drawing/2014/main" id="{6121BEF0-0C14-47BF-5AB1-51DBCB861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123" y="3172042"/>
            <a:ext cx="2801271" cy="1750234"/>
          </a:xfrm>
          <a:prstGeom prst="rect">
            <a:avLst/>
          </a:prstGeom>
        </p:spPr>
      </p:pic>
      <p:pic>
        <p:nvPicPr>
          <p:cNvPr id="22" name="Picture 21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0735CB12-16C0-587C-80A5-6A2DE483F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393" y="3172042"/>
            <a:ext cx="2811905" cy="17568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F594DC-6253-45ED-EB0F-3E9D9966F9B8}"/>
              </a:ext>
            </a:extLst>
          </p:cNvPr>
          <p:cNvSpPr txBox="1">
            <a:spLocks/>
          </p:cNvSpPr>
          <p:nvPr/>
        </p:nvSpPr>
        <p:spPr>
          <a:xfrm>
            <a:off x="5097595" y="2943313"/>
            <a:ext cx="1190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Image02 SNR = 1.79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3852A8-DEBA-B6E1-2B93-CA1732A6B183}"/>
              </a:ext>
            </a:extLst>
          </p:cNvPr>
          <p:cNvSpPr txBox="1">
            <a:spLocks/>
          </p:cNvSpPr>
          <p:nvPr/>
        </p:nvSpPr>
        <p:spPr>
          <a:xfrm>
            <a:off x="7989810" y="2959919"/>
            <a:ext cx="1190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Image03 SNR = 1.23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5D8343-9762-9710-1078-2BF66E2DB4E5}"/>
              </a:ext>
            </a:extLst>
          </p:cNvPr>
          <p:cNvSpPr txBox="1">
            <a:spLocks/>
          </p:cNvSpPr>
          <p:nvPr/>
        </p:nvSpPr>
        <p:spPr>
          <a:xfrm>
            <a:off x="10791081" y="2966030"/>
            <a:ext cx="1190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Image04 SNR = 0.91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502CF-6E0D-0FD3-FCBD-455D5B8B2B6D}"/>
              </a:ext>
            </a:extLst>
          </p:cNvPr>
          <p:cNvSpPr txBox="1">
            <a:spLocks/>
          </p:cNvSpPr>
          <p:nvPr/>
        </p:nvSpPr>
        <p:spPr>
          <a:xfrm>
            <a:off x="5183312" y="4733400"/>
            <a:ext cx="1190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Image08 SNR = 0.00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E348B7-D867-1751-68A2-EBD4F0A38CB3}"/>
              </a:ext>
            </a:extLst>
          </p:cNvPr>
          <p:cNvSpPr txBox="1">
            <a:spLocks/>
          </p:cNvSpPr>
          <p:nvPr/>
        </p:nvSpPr>
        <p:spPr>
          <a:xfrm>
            <a:off x="7989809" y="4733400"/>
            <a:ext cx="1190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Image11 SNR = 0.00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396DED-77D9-1122-107A-12661F4D41B8}"/>
              </a:ext>
            </a:extLst>
          </p:cNvPr>
          <p:cNvSpPr txBox="1">
            <a:spLocks/>
          </p:cNvSpPr>
          <p:nvPr/>
        </p:nvSpPr>
        <p:spPr>
          <a:xfrm>
            <a:off x="10776617" y="4733400"/>
            <a:ext cx="1190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Image12 SNR = 0.07</a:t>
            </a:r>
          </a:p>
        </p:txBody>
      </p:sp>
    </p:spTree>
    <p:extLst>
      <p:ext uri="{BB962C8B-B14F-4D97-AF65-F5344CB8AC3E}">
        <p14:creationId xmlns:p14="http://schemas.microsoft.com/office/powerpoint/2010/main" val="53897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51DA-3012-0E57-4273-223F61CE5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surface with a black background&#10;&#10;AI-generated content may be incorrect.">
            <a:extLst>
              <a:ext uri="{FF2B5EF4-FFF2-40B4-BE49-F238E27FC236}">
                <a16:creationId xmlns:a16="http://schemas.microsoft.com/office/drawing/2014/main" id="{B70081B6-74EC-108A-3C97-008CB5E3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05" y="0"/>
            <a:ext cx="10972800" cy="68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5634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8B3239-FE1A-45AC-BACA-CC3412D87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C92F81-A6B6-4190-80A1-406B3B4C18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B916DD8-9028-41F0-AB19-FE384D2009A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{E3C97631-E0D0-414E-ACD3-E11FAD29E3B2}tf67498733_win32</Template>
  <TotalTime>81</TotalTime>
  <Words>308</Words>
  <Application>Microsoft Office PowerPoint</Application>
  <PresentationFormat>Widescreen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Calisto MT</vt:lpstr>
      <vt:lpstr>Univers Condensed</vt:lpstr>
      <vt:lpstr>ChronicleVTI</vt:lpstr>
      <vt:lpstr>Project 2 Lakota Dolce</vt:lpstr>
      <vt:lpstr>Blurring effects </vt:lpstr>
      <vt:lpstr>Sharpening affects </vt:lpstr>
      <vt:lpstr>Frequency filtering </vt:lpstr>
      <vt:lpstr>Frequency filtering Cont.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Lakota Dolce</dc:creator>
  <cp:lastModifiedBy>Lakota Dolce</cp:lastModifiedBy>
  <cp:revision>1</cp:revision>
  <dcterms:created xsi:type="dcterms:W3CDTF">2025-02-26T02:56:27Z</dcterms:created>
  <dcterms:modified xsi:type="dcterms:W3CDTF">2025-02-26T04:18:16Z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